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Montserrat"/>
      <p:regular r:id="rId14"/>
      <p:bold r:id="rId15"/>
      <p:italic r:id="rId16"/>
      <p:boldItalic r:id="rId17"/>
    </p:embeddedFont>
    <p:embeddedFont>
      <p:font typeface="Helvetica Neue"/>
      <p:regular r:id="rId18"/>
      <p:bold r:id="rId19"/>
      <p:italic r:id="rId20"/>
      <p:boldItalic r:id="rId21"/>
    </p:embeddedFont>
    <p:embeddedFont>
      <p:font typeface="Montserrat ExtraBold"/>
      <p:bold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italic.fntdata"/><Relationship Id="rId11" Type="http://schemas.openxmlformats.org/officeDocument/2006/relationships/slide" Target="slides/slide6.xml"/><Relationship Id="rId22" Type="http://schemas.openxmlformats.org/officeDocument/2006/relationships/font" Target="fonts/MontserratExtraBold-bold.fntdata"/><Relationship Id="rId10" Type="http://schemas.openxmlformats.org/officeDocument/2006/relationships/slide" Target="slides/slide5.xml"/><Relationship Id="rId21" Type="http://schemas.openxmlformats.org/officeDocument/2006/relationships/font" Target="fonts/HelveticaNeue-boldItalic.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MontserratExtra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notesMaster" Target="notesMasters/notesMaster1.xml"/><Relationship Id="rId19" Type="http://schemas.openxmlformats.org/officeDocument/2006/relationships/font" Target="fonts/HelveticaNeue-bold.fntdata"/><Relationship Id="rId6" Type="http://schemas.openxmlformats.org/officeDocument/2006/relationships/slide" Target="slides/slide1.xml"/><Relationship Id="rId18" Type="http://schemas.openxmlformats.org/officeDocument/2006/relationships/font" Target="fonts/HelveticaNeue-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0153e411e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0153e411e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0153e411e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0153e411e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0153e411e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0153e411e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0153e411e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0153e411e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7c8764d6c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7c8764d6c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fbb9d367d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fbb9d367d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153e411e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153e411e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drive.google.com/file/d/1RwBa3WgViSdJQPhZMEwHzSb7kUBqSiub/view" TargetMode="External"/><Relationship Id="rId4" Type="http://schemas.openxmlformats.org/officeDocument/2006/relationships/image" Target="../media/image5.jpg"/><Relationship Id="rId5" Type="http://schemas.openxmlformats.org/officeDocument/2006/relationships/image" Target="../media/image9.jpg"/><Relationship Id="rId6"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youtube.com/@bonnenuitmusique" TargetMode="External"/><Relationship Id="rId4" Type="http://schemas.openxmlformats.org/officeDocument/2006/relationships/hyperlink" Target="https://www.youtube.com/@bonnenuitmusique" TargetMode="External"/><Relationship Id="rId5" Type="http://schemas.openxmlformats.org/officeDocument/2006/relationships/hyperlink" Target="http://www.youtube.com/watch?v=n6Y04wOKOKM" TargetMode="External"/><Relationship Id="rId6"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linktr.ee/bonnenuitmusique"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youtube.com/@bonnenuitmusique" TargetMode="External"/><Relationship Id="rId4" Type="http://schemas.openxmlformats.org/officeDocument/2006/relationships/hyperlink" Target="http://www.youtube.com/watch?v=DEWgyJGpgX4" TargetMode="External"/><Relationship Id="rId5" Type="http://schemas.openxmlformats.org/officeDocument/2006/relationships/image" Target="../media/image2.jpg"/><Relationship Id="rId6" Type="http://schemas.openxmlformats.org/officeDocument/2006/relationships/hyperlink" Target="https://www.ouest-france.fr/pays-de-la-loire/treize-vents-85590/le-groupe-bonne-nuit-offrira-son-premier-concert-le-6-mai-a-treize-vents-98f56340-e9f9-11ed-8d3a-d8dde08625eb"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instagram.com/bonnenuit.mp3/"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51518" l="0" r="1690" t="11927"/>
          <a:stretch/>
        </p:blipFill>
        <p:spPr>
          <a:xfrm>
            <a:off x="-33450" y="0"/>
            <a:ext cx="9219974" cy="5143501"/>
          </a:xfrm>
          <a:prstGeom prst="rect">
            <a:avLst/>
          </a:prstGeom>
          <a:noFill/>
          <a:ln>
            <a:noFill/>
          </a:ln>
        </p:spPr>
      </p:pic>
      <p:pic>
        <p:nvPicPr>
          <p:cNvPr id="55" name="Google Shape;55;p13"/>
          <p:cNvPicPr preferRelativeResize="0"/>
          <p:nvPr/>
        </p:nvPicPr>
        <p:blipFill>
          <a:blip r:embed="rId4">
            <a:alphaModFix/>
          </a:blip>
          <a:stretch>
            <a:fillRect/>
          </a:stretch>
        </p:blipFill>
        <p:spPr>
          <a:xfrm>
            <a:off x="4473700" y="2467250"/>
            <a:ext cx="4712825" cy="2871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p:nvPr/>
        </p:nvSpPr>
        <p:spPr>
          <a:xfrm>
            <a:off x="0" y="-22400"/>
            <a:ext cx="9144000" cy="5166000"/>
          </a:xfrm>
          <a:prstGeom prst="rect">
            <a:avLst/>
          </a:prstGeom>
          <a:solidFill>
            <a:srgbClr val="4A86E8"/>
          </a:solidFill>
          <a:ln cap="flat" cmpd="sng" w="9525">
            <a:solidFill>
              <a:srgbClr val="FCA8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A2A2"/>
              </a:solidFill>
            </a:endParaRPr>
          </a:p>
        </p:txBody>
      </p:sp>
      <p:sp>
        <p:nvSpPr>
          <p:cNvPr id="61" name="Google Shape;61;p14"/>
          <p:cNvSpPr txBox="1"/>
          <p:nvPr/>
        </p:nvSpPr>
        <p:spPr>
          <a:xfrm>
            <a:off x="1681750" y="481775"/>
            <a:ext cx="227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a:solidFill>
                  <a:schemeClr val="dk1"/>
                </a:solidFill>
                <a:latin typeface="Montserrat ExtraBold"/>
                <a:ea typeface="Montserrat ExtraBold"/>
                <a:cs typeface="Montserrat ExtraBold"/>
                <a:sym typeface="Montserrat ExtraBold"/>
              </a:rPr>
              <a:t>BIOGRAPHIE</a:t>
            </a:r>
            <a:endParaRPr>
              <a:solidFill>
                <a:schemeClr val="dk1"/>
              </a:solidFill>
              <a:latin typeface="Montserrat ExtraBold"/>
              <a:ea typeface="Montserrat ExtraBold"/>
              <a:cs typeface="Montserrat ExtraBold"/>
              <a:sym typeface="Montserrat ExtraBold"/>
            </a:endParaRPr>
          </a:p>
        </p:txBody>
      </p:sp>
      <p:sp>
        <p:nvSpPr>
          <p:cNvPr id="62" name="Google Shape;62;p14"/>
          <p:cNvSpPr txBox="1"/>
          <p:nvPr/>
        </p:nvSpPr>
        <p:spPr>
          <a:xfrm>
            <a:off x="425500" y="1161825"/>
            <a:ext cx="4508700" cy="3771900"/>
          </a:xfrm>
          <a:prstGeom prst="rect">
            <a:avLst/>
          </a:prstGeom>
          <a:noFill/>
          <a:ln>
            <a:noFill/>
          </a:ln>
        </p:spPr>
        <p:txBody>
          <a:bodyPr anchorCtr="0" anchor="t" bIns="91425" lIns="91425" spcFirstLastPara="1" rIns="91425" wrap="square" tIns="91425">
            <a:spAutoFit/>
          </a:bodyPr>
          <a:lstStyle/>
          <a:p>
            <a:pPr indent="0" lvl="0" marL="11730" rtl="0" algn="l">
              <a:spcBef>
                <a:spcPts val="0"/>
              </a:spcBef>
              <a:spcAft>
                <a:spcPts val="0"/>
              </a:spcAft>
              <a:buClr>
                <a:schemeClr val="dk1"/>
              </a:buClr>
              <a:buSzPts val="1100"/>
              <a:buFont typeface="Arial"/>
              <a:buNone/>
            </a:pPr>
            <a:r>
              <a:rPr b="1" lang="fr" sz="1366">
                <a:solidFill>
                  <a:schemeClr val="dk1"/>
                </a:solidFill>
              </a:rPr>
              <a:t>Bonne nuit est un groupe de pop électronique vendéen installé à Paris. </a:t>
            </a:r>
            <a:endParaRPr b="1" sz="1366">
              <a:solidFill>
                <a:schemeClr val="dk1"/>
              </a:solidFill>
            </a:endParaRPr>
          </a:p>
          <a:p>
            <a:pPr indent="0" lvl="0" marL="10896" marR="0" rtl="0" algn="just">
              <a:lnSpc>
                <a:spcPct val="96115"/>
              </a:lnSpc>
              <a:spcBef>
                <a:spcPts val="2873"/>
              </a:spcBef>
              <a:spcAft>
                <a:spcPts val="0"/>
              </a:spcAft>
              <a:buClr>
                <a:schemeClr val="dk1"/>
              </a:buClr>
              <a:buSzPts val="1100"/>
              <a:buFont typeface="Arial"/>
              <a:buNone/>
            </a:pPr>
            <a:r>
              <a:rPr b="1" lang="fr" sz="1300">
                <a:solidFill>
                  <a:schemeClr val="lt1"/>
                </a:solidFill>
                <a:latin typeface="Helvetica Neue"/>
                <a:ea typeface="Helvetica Neue"/>
                <a:cs typeface="Helvetica Neue"/>
                <a:sym typeface="Helvetica Neue"/>
              </a:rPr>
              <a:t>Bonne Nuit est le son d’une génération qui voit le monde s’écrouler sous ses yeux. Le duo de deux humains dégénérés raconte nos paradoxes et nos faiblesses dans un mélange de synthés raffinés et de textes accrocheurs, engagés et en français.  </a:t>
            </a:r>
            <a:endParaRPr b="1" sz="1300">
              <a:solidFill>
                <a:schemeClr val="lt1"/>
              </a:solidFill>
              <a:latin typeface="Helvetica Neue"/>
              <a:ea typeface="Helvetica Neue"/>
              <a:cs typeface="Helvetica Neue"/>
              <a:sym typeface="Helvetica Neue"/>
            </a:endParaRPr>
          </a:p>
          <a:p>
            <a:pPr indent="6934" lvl="0" marL="3962" marR="0" rtl="0" algn="just">
              <a:lnSpc>
                <a:spcPct val="96115"/>
              </a:lnSpc>
              <a:spcBef>
                <a:spcPts val="1533"/>
              </a:spcBef>
              <a:spcAft>
                <a:spcPts val="0"/>
              </a:spcAft>
              <a:buClr>
                <a:schemeClr val="dk1"/>
              </a:buClr>
              <a:buSzPts val="1100"/>
              <a:buFont typeface="Arial"/>
              <a:buNone/>
            </a:pPr>
            <a:r>
              <a:rPr b="1" lang="fr" sz="1300">
                <a:solidFill>
                  <a:schemeClr val="lt1"/>
                </a:solidFill>
                <a:latin typeface="Helvetica Neue"/>
                <a:ea typeface="Helvetica Neue"/>
                <a:cs typeface="Helvetica Neue"/>
                <a:sym typeface="Helvetica Neue"/>
              </a:rPr>
              <a:t>Le charme du duo, prophètes du désordre, s’exalte sur scène. Après une année d'existence et déjà plus de 80 concerts, ils remplissent, en quelques semaines, La Boule Noire à Paris en janvier 2025. Artiste coup de cœur de la prochaine édition du festival Panoramas, lauréats en 1 an des prix du Château éphémère, de la mairie de Paris, du Crous et de celui de la Sorbonne… nul doute que 2025 sera l’année de Bonne Nuit.</a:t>
            </a:r>
            <a:endParaRPr b="1" sz="1350">
              <a:solidFill>
                <a:schemeClr val="lt1"/>
              </a:solidFill>
            </a:endParaRPr>
          </a:p>
        </p:txBody>
      </p:sp>
      <p:pic>
        <p:nvPicPr>
          <p:cNvPr id="63" name="Google Shape;63;p14"/>
          <p:cNvPicPr preferRelativeResize="0"/>
          <p:nvPr/>
        </p:nvPicPr>
        <p:blipFill rotWithShape="1">
          <a:blip r:embed="rId3">
            <a:alphaModFix/>
          </a:blip>
          <a:srcRect b="9999" l="0" r="0" t="0"/>
          <a:stretch/>
        </p:blipFill>
        <p:spPr>
          <a:xfrm>
            <a:off x="5335075" y="-11150"/>
            <a:ext cx="3808923"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p:nvPr/>
        </p:nvSpPr>
        <p:spPr>
          <a:xfrm>
            <a:off x="0" y="-22337"/>
            <a:ext cx="9166500" cy="51753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txBox="1"/>
          <p:nvPr/>
        </p:nvSpPr>
        <p:spPr>
          <a:xfrm>
            <a:off x="6929425" y="382925"/>
            <a:ext cx="8823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700">
                <a:solidFill>
                  <a:schemeClr val="dk1"/>
                </a:solidFill>
                <a:latin typeface="Montserrat ExtraBold"/>
                <a:ea typeface="Montserrat ExtraBold"/>
                <a:cs typeface="Montserrat ExtraBold"/>
                <a:sym typeface="Montserrat ExtraBold"/>
              </a:rPr>
              <a:t>LIVE</a:t>
            </a:r>
            <a:endParaRPr sz="1700">
              <a:solidFill>
                <a:schemeClr val="dk1"/>
              </a:solidFill>
              <a:latin typeface="Montserrat ExtraBold"/>
              <a:ea typeface="Montserrat ExtraBold"/>
              <a:cs typeface="Montserrat ExtraBold"/>
              <a:sym typeface="Montserrat ExtraBold"/>
            </a:endParaRPr>
          </a:p>
        </p:txBody>
      </p:sp>
      <p:sp>
        <p:nvSpPr>
          <p:cNvPr id="70" name="Google Shape;70;p15"/>
          <p:cNvSpPr txBox="1"/>
          <p:nvPr/>
        </p:nvSpPr>
        <p:spPr>
          <a:xfrm>
            <a:off x="5595950" y="1197225"/>
            <a:ext cx="3311100" cy="3509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 sz="1200"/>
              <a:t>Bonne nuit, c’est le papillon qui sort de sa c</a:t>
            </a:r>
            <a:r>
              <a:rPr b="1" lang="fr" sz="1200"/>
              <a:t>hrysalide. </a:t>
            </a:r>
            <a:endParaRPr b="1" sz="1200"/>
          </a:p>
          <a:p>
            <a:pPr indent="0" lvl="0" marL="0" rtl="0" algn="just">
              <a:spcBef>
                <a:spcPts val="0"/>
              </a:spcBef>
              <a:spcAft>
                <a:spcPts val="0"/>
              </a:spcAft>
              <a:buNone/>
            </a:pPr>
            <a:r>
              <a:t/>
            </a:r>
            <a:endParaRPr b="1" sz="1300"/>
          </a:p>
          <a:p>
            <a:pPr indent="0" lvl="0" marL="0" rtl="0" algn="just">
              <a:spcBef>
                <a:spcPts val="0"/>
              </a:spcBef>
              <a:spcAft>
                <a:spcPts val="0"/>
              </a:spcAft>
              <a:buNone/>
            </a:pPr>
            <a:r>
              <a:rPr b="1" lang="fr" sz="1100">
                <a:solidFill>
                  <a:schemeClr val="lt1"/>
                </a:solidFill>
              </a:rPr>
              <a:t>Ils sont capables de performer à 2 ou à 5 avec leurs musicien.ne.s pour les plus grosses scènes</a:t>
            </a:r>
            <a:endParaRPr b="1" sz="1100">
              <a:solidFill>
                <a:schemeClr val="lt1"/>
              </a:solidFill>
            </a:endParaRPr>
          </a:p>
          <a:p>
            <a:pPr indent="0" lvl="0" marL="0" rtl="0" algn="just">
              <a:spcBef>
                <a:spcPts val="0"/>
              </a:spcBef>
              <a:spcAft>
                <a:spcPts val="0"/>
              </a:spcAft>
              <a:buNone/>
            </a:pPr>
            <a:r>
              <a:t/>
            </a:r>
            <a:endParaRPr b="1" sz="1100">
              <a:solidFill>
                <a:schemeClr val="lt1"/>
              </a:solidFill>
            </a:endParaRPr>
          </a:p>
          <a:p>
            <a:pPr indent="0" lvl="0" marL="0" rtl="0" algn="just">
              <a:spcBef>
                <a:spcPts val="0"/>
              </a:spcBef>
              <a:spcAft>
                <a:spcPts val="0"/>
              </a:spcAft>
              <a:buNone/>
            </a:pPr>
            <a:r>
              <a:rPr b="1" lang="fr" sz="1100">
                <a:solidFill>
                  <a:schemeClr val="lt1"/>
                </a:solidFill>
              </a:rPr>
              <a:t>Le duo à l’expérience et le sens de la scène. Né en 2023, il se révèle au public en 2024 par un concert complet au FGO-BARBARA  puis au Point éphémère. Ils enchaînent ensuite avec une tournée de plus de cinquantes dates. Cette même année, ils ont remporté plusieurs tremplins et prix en 2024 (Sorbonne Live, Creart’up, Crous, Rock n’Solex, </a:t>
            </a:r>
            <a:r>
              <a:rPr b="1" lang="fr" sz="1100">
                <a:solidFill>
                  <a:schemeClr val="lt1"/>
                </a:solidFill>
              </a:rPr>
              <a:t>château</a:t>
            </a:r>
            <a:r>
              <a:rPr b="1" lang="fr" sz="1100">
                <a:solidFill>
                  <a:schemeClr val="lt1"/>
                </a:solidFill>
              </a:rPr>
              <a:t> éphèmère…). </a:t>
            </a:r>
            <a:endParaRPr b="1" sz="900">
              <a:solidFill>
                <a:srgbClr val="FFA2A2"/>
              </a:solidFill>
              <a:highlight>
                <a:srgbClr val="1A1A1A"/>
              </a:highlight>
            </a:endParaRPr>
          </a:p>
          <a:p>
            <a:pPr indent="0" lvl="0" marL="0" rtl="0" algn="just">
              <a:spcBef>
                <a:spcPts val="0"/>
              </a:spcBef>
              <a:spcAft>
                <a:spcPts val="0"/>
              </a:spcAft>
              <a:buNone/>
            </a:pPr>
            <a:r>
              <a:t/>
            </a:r>
            <a:endParaRPr b="1" sz="1100">
              <a:solidFill>
                <a:srgbClr val="FFA2A2"/>
              </a:solidFill>
              <a:latin typeface="Montserrat"/>
              <a:ea typeface="Montserrat"/>
              <a:cs typeface="Montserrat"/>
              <a:sym typeface="Montserrat"/>
            </a:endParaRPr>
          </a:p>
          <a:p>
            <a:pPr indent="0" lvl="0" marL="0" rtl="0" algn="just">
              <a:spcBef>
                <a:spcPts val="0"/>
              </a:spcBef>
              <a:spcAft>
                <a:spcPts val="0"/>
              </a:spcAft>
              <a:buNone/>
            </a:pPr>
            <a:r>
              <a:t/>
            </a:r>
            <a:endParaRPr b="1" sz="1100">
              <a:solidFill>
                <a:srgbClr val="FFA2A2"/>
              </a:solidFill>
              <a:highlight>
                <a:srgbClr val="1A1A1A"/>
              </a:highlight>
              <a:latin typeface="Montserrat"/>
              <a:ea typeface="Montserrat"/>
              <a:cs typeface="Montserrat"/>
              <a:sym typeface="Montserrat"/>
            </a:endParaRPr>
          </a:p>
          <a:p>
            <a:pPr indent="0" lvl="0" marL="0" rtl="0" algn="l">
              <a:spcBef>
                <a:spcPts val="0"/>
              </a:spcBef>
              <a:spcAft>
                <a:spcPts val="0"/>
              </a:spcAft>
              <a:buNone/>
            </a:pPr>
            <a:r>
              <a:t/>
            </a:r>
            <a:endParaRPr b="1">
              <a:solidFill>
                <a:srgbClr val="FFA2A2"/>
              </a:solidFill>
              <a:latin typeface="Montserrat"/>
              <a:ea typeface="Montserrat"/>
              <a:cs typeface="Montserrat"/>
              <a:sym typeface="Montserrat"/>
            </a:endParaRPr>
          </a:p>
        </p:txBody>
      </p:sp>
      <p:pic>
        <p:nvPicPr>
          <p:cNvPr id="71" name="Google Shape;71;p15" title="BN_LIVE_Les_vegetaux_230919_V2.mov">
            <a:hlinkClick r:id="rId3"/>
          </p:cNvPr>
          <p:cNvPicPr preferRelativeResize="0"/>
          <p:nvPr/>
        </p:nvPicPr>
        <p:blipFill>
          <a:blip r:embed="rId4">
            <a:alphaModFix/>
          </a:blip>
          <a:stretch>
            <a:fillRect/>
          </a:stretch>
        </p:blipFill>
        <p:spPr>
          <a:xfrm>
            <a:off x="2132975" y="-31925"/>
            <a:ext cx="3138224" cy="5175425"/>
          </a:xfrm>
          <a:prstGeom prst="rect">
            <a:avLst/>
          </a:prstGeom>
          <a:noFill/>
          <a:ln>
            <a:noFill/>
          </a:ln>
        </p:spPr>
      </p:pic>
      <p:pic>
        <p:nvPicPr>
          <p:cNvPr id="72" name="Google Shape;72;p15"/>
          <p:cNvPicPr preferRelativeResize="0"/>
          <p:nvPr/>
        </p:nvPicPr>
        <p:blipFill rotWithShape="1">
          <a:blip r:embed="rId5">
            <a:alphaModFix/>
          </a:blip>
          <a:srcRect b="20690" l="49560" r="8135" t="-8103"/>
          <a:stretch/>
        </p:blipFill>
        <p:spPr>
          <a:xfrm>
            <a:off x="0" y="2206025"/>
            <a:ext cx="2132977" cy="2937477"/>
          </a:xfrm>
          <a:prstGeom prst="rect">
            <a:avLst/>
          </a:prstGeom>
          <a:noFill/>
          <a:ln>
            <a:noFill/>
          </a:ln>
        </p:spPr>
      </p:pic>
      <p:pic>
        <p:nvPicPr>
          <p:cNvPr id="73" name="Google Shape;73;p15"/>
          <p:cNvPicPr preferRelativeResize="0"/>
          <p:nvPr/>
        </p:nvPicPr>
        <p:blipFill rotWithShape="1">
          <a:blip r:embed="rId6">
            <a:alphaModFix/>
          </a:blip>
          <a:srcRect b="-17426" l="25367" r="19222" t="0"/>
          <a:stretch/>
        </p:blipFill>
        <p:spPr>
          <a:xfrm>
            <a:off x="0" y="-22325"/>
            <a:ext cx="2132977" cy="30126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p:nvPr/>
        </p:nvSpPr>
        <p:spPr>
          <a:xfrm>
            <a:off x="-22400" y="-22400"/>
            <a:ext cx="9166500" cy="51660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txBox="1"/>
          <p:nvPr/>
        </p:nvSpPr>
        <p:spPr>
          <a:xfrm>
            <a:off x="9650575" y="3808075"/>
            <a:ext cx="600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80" name="Google Shape;80;p16"/>
          <p:cNvSpPr/>
          <p:nvPr/>
        </p:nvSpPr>
        <p:spPr>
          <a:xfrm>
            <a:off x="3117900" y="4368375"/>
            <a:ext cx="2990100" cy="400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u="sng">
                <a:solidFill>
                  <a:schemeClr val="dk1"/>
                </a:solidFill>
                <a:latin typeface="Montserrat"/>
                <a:ea typeface="Montserrat"/>
                <a:cs typeface="Montserrat"/>
                <a:sym typeface="Montserrat"/>
                <a:hlinkClick r:id="rId3">
                  <a:extLst>
                    <a:ext uri="{A12FA001-AC4F-418D-AE19-62706E023703}">
                      <ahyp:hlinkClr val="tx"/>
                    </a:ext>
                  </a:extLst>
                </a:hlinkClick>
              </a:rPr>
              <a:t>VOIR LES CLIP</a:t>
            </a:r>
            <a:r>
              <a:rPr b="1" lang="fr" u="sng">
                <a:solidFill>
                  <a:schemeClr val="dk1"/>
                </a:solidFill>
                <a:hlinkClick r:id="rId4">
                  <a:extLst>
                    <a:ext uri="{A12FA001-AC4F-418D-AE19-62706E023703}">
                      <ahyp:hlinkClr val="tx"/>
                    </a:ext>
                  </a:extLst>
                </a:hlinkClick>
              </a:rPr>
              <a:t>S</a:t>
            </a:r>
            <a:r>
              <a:rPr b="1" lang="fr" u="sng">
                <a:solidFill>
                  <a:schemeClr val="dk1"/>
                </a:solidFill>
              </a:rPr>
              <a:t> ET LES LIVES</a:t>
            </a:r>
            <a:endParaRPr b="1" u="sng">
              <a:solidFill>
                <a:schemeClr val="dk1"/>
              </a:solidFill>
            </a:endParaRPr>
          </a:p>
        </p:txBody>
      </p:sp>
      <p:pic>
        <p:nvPicPr>
          <p:cNvPr descr="Le dessert : opulence et faim&#10;&#10;Un immense merci à toute l’équipe : &#10;&#10;Réal : @krema.jpg &#10;Assistant réal : @teotimeaguilar &#10;Décor : @jadekichan &#10;Script : @adele.madj &#10;Chef pâtissier : @leandre.pilleniere &#10;Hmc : @krema.jpg &#10;Cadreur : @santi.rgr &#10;Assistant cam : Thomas Ponchon&#10;Chef elec : @erwan_guibert_ &#10;Post prod : @teotimeaguilar &#10;Monteuse : @julie.hervieu &#10;Etaloneuse : @alice_prudhomme &#10;Vfx : @teotimeaguilar et Maxence Coutand &#10;Assistant polyvalent : @oh_nondezeus &#10;Photographie : @morgyguett &#10;Régie : @luciebarrion &#10;&#10;Merci mille fois à Pablo pour le financement et Oriana pour le prêt de l’appartement. &#10;&#10;Régalez-vous ❤️🎂" id="81" name="Google Shape;81;p16" title="Bonne Nuit - Le dessert (clip officiel)">
            <a:hlinkClick r:id="rId5"/>
          </p:cNvPr>
          <p:cNvPicPr preferRelativeResize="0"/>
          <p:nvPr/>
        </p:nvPicPr>
        <p:blipFill>
          <a:blip r:embed="rId6">
            <a:alphaModFix/>
          </a:blip>
          <a:stretch>
            <a:fillRect/>
          </a:stretch>
        </p:blipFill>
        <p:spPr>
          <a:xfrm>
            <a:off x="1805050" y="1154113"/>
            <a:ext cx="5511600" cy="3099900"/>
          </a:xfrm>
          <a:prstGeom prst="rect">
            <a:avLst/>
          </a:prstGeom>
          <a:noFill/>
          <a:ln>
            <a:noFill/>
          </a:ln>
        </p:spPr>
      </p:pic>
      <p:sp>
        <p:nvSpPr>
          <p:cNvPr id="82" name="Google Shape;82;p16"/>
          <p:cNvSpPr txBox="1"/>
          <p:nvPr/>
        </p:nvSpPr>
        <p:spPr>
          <a:xfrm>
            <a:off x="3005800" y="424150"/>
            <a:ext cx="3110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a:solidFill>
                  <a:schemeClr val="lt1"/>
                </a:solidFill>
                <a:latin typeface="Montserrat ExtraBold"/>
                <a:ea typeface="Montserrat ExtraBold"/>
                <a:cs typeface="Montserrat ExtraBold"/>
                <a:sym typeface="Montserrat ExtraBold"/>
              </a:rPr>
              <a:t>LE DESSERT - DERNIER SINGLE</a:t>
            </a:r>
            <a:endParaRPr>
              <a:solidFill>
                <a:schemeClr val="lt1"/>
              </a:solidFill>
              <a:latin typeface="Montserrat ExtraBold"/>
              <a:ea typeface="Montserrat ExtraBold"/>
              <a:cs typeface="Montserrat ExtraBold"/>
              <a:sym typeface="Montserrat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p:nvPr/>
        </p:nvSpPr>
        <p:spPr>
          <a:xfrm>
            <a:off x="-22400" y="-22400"/>
            <a:ext cx="9166500" cy="5166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88" name="Google Shape;88;p17"/>
          <p:cNvSpPr txBox="1"/>
          <p:nvPr/>
        </p:nvSpPr>
        <p:spPr>
          <a:xfrm>
            <a:off x="3863050" y="568725"/>
            <a:ext cx="139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solidFill>
                  <a:schemeClr val="lt1"/>
                </a:solidFill>
                <a:latin typeface="Montserrat ExtraBold"/>
                <a:ea typeface="Montserrat ExtraBold"/>
                <a:cs typeface="Montserrat ExtraBold"/>
                <a:sym typeface="Montserrat ExtraBold"/>
              </a:rPr>
              <a:t>PREMIER EP</a:t>
            </a:r>
            <a:endParaRPr>
              <a:solidFill>
                <a:schemeClr val="lt1"/>
              </a:solidFill>
              <a:latin typeface="Montserrat ExtraBold"/>
              <a:ea typeface="Montserrat ExtraBold"/>
              <a:cs typeface="Montserrat ExtraBold"/>
              <a:sym typeface="Montserrat ExtraBold"/>
            </a:endParaRPr>
          </a:p>
        </p:txBody>
      </p:sp>
      <p:sp>
        <p:nvSpPr>
          <p:cNvPr id="89" name="Google Shape;89;p17"/>
          <p:cNvSpPr/>
          <p:nvPr/>
        </p:nvSpPr>
        <p:spPr>
          <a:xfrm>
            <a:off x="3834000" y="3960500"/>
            <a:ext cx="1476000" cy="4002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u="sng">
                <a:solidFill>
                  <a:schemeClr val="lt1"/>
                </a:solidFill>
                <a:latin typeface="Montserrat"/>
                <a:ea typeface="Montserrat"/>
                <a:cs typeface="Montserrat"/>
                <a:sym typeface="Montserrat"/>
                <a:hlinkClick r:id="rId3">
                  <a:extLst>
                    <a:ext uri="{A12FA001-AC4F-418D-AE19-62706E023703}">
                      <ahyp:hlinkClr val="tx"/>
                    </a:ext>
                  </a:extLst>
                </a:hlinkClick>
              </a:rPr>
              <a:t>ÉCOUTEZ-LE</a:t>
            </a:r>
            <a:endParaRPr b="1" u="sng">
              <a:solidFill>
                <a:schemeClr val="lt1"/>
              </a:solidFill>
            </a:endParaRPr>
          </a:p>
        </p:txBody>
      </p:sp>
      <p:pic>
        <p:nvPicPr>
          <p:cNvPr id="90" name="Google Shape;90;p17"/>
          <p:cNvPicPr preferRelativeResize="0"/>
          <p:nvPr/>
        </p:nvPicPr>
        <p:blipFill>
          <a:blip r:embed="rId4">
            <a:alphaModFix/>
          </a:blip>
          <a:stretch>
            <a:fillRect/>
          </a:stretch>
        </p:blipFill>
        <p:spPr>
          <a:xfrm>
            <a:off x="3347363" y="1172050"/>
            <a:ext cx="2449275" cy="2449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p:nvPr/>
        </p:nvSpPr>
        <p:spPr>
          <a:xfrm>
            <a:off x="-22400" y="-22400"/>
            <a:ext cx="9166500" cy="51660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8"/>
          <p:cNvSpPr txBox="1"/>
          <p:nvPr/>
        </p:nvSpPr>
        <p:spPr>
          <a:xfrm>
            <a:off x="9650575" y="3808075"/>
            <a:ext cx="600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7" name="Google Shape;97;p18"/>
          <p:cNvSpPr/>
          <p:nvPr/>
        </p:nvSpPr>
        <p:spPr>
          <a:xfrm>
            <a:off x="1737238" y="4422750"/>
            <a:ext cx="1994700" cy="400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u="sng">
                <a:solidFill>
                  <a:schemeClr val="dk1"/>
                </a:solidFill>
                <a:latin typeface="Montserrat"/>
                <a:ea typeface="Montserrat"/>
                <a:cs typeface="Montserrat"/>
                <a:sym typeface="Montserrat"/>
                <a:hlinkClick r:id="rId3">
                  <a:extLst>
                    <a:ext uri="{A12FA001-AC4F-418D-AE19-62706E023703}">
                      <ahyp:hlinkClr val="tx"/>
                    </a:ext>
                  </a:extLst>
                </a:hlinkClick>
              </a:rPr>
              <a:t>VOIR L'INTERVIEW</a:t>
            </a:r>
            <a:endParaRPr b="1">
              <a:solidFill>
                <a:schemeClr val="dk1"/>
              </a:solidFill>
            </a:endParaRPr>
          </a:p>
        </p:txBody>
      </p:sp>
      <p:sp>
        <p:nvSpPr>
          <p:cNvPr id="98" name="Google Shape;98;p18"/>
          <p:cNvSpPr txBox="1"/>
          <p:nvPr/>
        </p:nvSpPr>
        <p:spPr>
          <a:xfrm>
            <a:off x="3401688" y="399625"/>
            <a:ext cx="2122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fr">
                <a:solidFill>
                  <a:schemeClr val="lt1"/>
                </a:solidFill>
                <a:latin typeface="Montserrat ExtraBold"/>
                <a:ea typeface="Montserrat ExtraBold"/>
                <a:cs typeface="Montserrat ExtraBold"/>
                <a:sym typeface="Montserrat ExtraBold"/>
              </a:rPr>
              <a:t>ON PARLE DE NOUS</a:t>
            </a:r>
            <a:endParaRPr/>
          </a:p>
        </p:txBody>
      </p:sp>
      <p:sp>
        <p:nvSpPr>
          <p:cNvPr id="99" name="Google Shape;99;p1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descr="Entre rock électronique, pop désenchantée, dégaines androgynes et bêtes de scène : les deux vendéens de Bonne nuit qui ont fêté avec nous notre réédition en mai dernier nous font le plaisir de nous accorder cet interview à l'occasion de la sortie de leur premier EP &quot;Bonne Nuit&quot;.&#10;&#10;EP &quot;Bonne Nuit&quot; à écouter ici : https://linktr.ee/bonnenuitmusique&#10;Retrouve Bonne Nuit sur Instagram : https://www.instagram.com/bonnenuit.mp3/&#10;&#10;Retrouve La Frasque sur Instagram : https://www.instagram.com/lafrasque/&#10;&#10;#lafrasque" id="100" name="Google Shape;100;p18" title="RENCONTRE AVEC : Bonne Nuit">
            <a:hlinkClick r:id="rId4"/>
          </p:cNvPr>
          <p:cNvPicPr preferRelativeResize="0"/>
          <p:nvPr/>
        </p:nvPicPr>
        <p:blipFill>
          <a:blip r:embed="rId5">
            <a:alphaModFix/>
          </a:blip>
          <a:stretch>
            <a:fillRect/>
          </a:stretch>
        </p:blipFill>
        <p:spPr>
          <a:xfrm>
            <a:off x="1737250" y="980038"/>
            <a:ext cx="5669496" cy="3183425"/>
          </a:xfrm>
          <a:prstGeom prst="rect">
            <a:avLst/>
          </a:prstGeom>
          <a:noFill/>
          <a:ln>
            <a:noFill/>
          </a:ln>
        </p:spPr>
      </p:pic>
      <p:sp>
        <p:nvSpPr>
          <p:cNvPr id="101" name="Google Shape;101;p18"/>
          <p:cNvSpPr/>
          <p:nvPr/>
        </p:nvSpPr>
        <p:spPr>
          <a:xfrm>
            <a:off x="5523900" y="4422750"/>
            <a:ext cx="1891800" cy="400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u="sng">
                <a:solidFill>
                  <a:schemeClr val="dk1"/>
                </a:solidFill>
                <a:latin typeface="Montserrat"/>
                <a:ea typeface="Montserrat"/>
                <a:cs typeface="Montserrat"/>
                <a:sym typeface="Montserrat"/>
                <a:hlinkClick r:id="rId6">
                  <a:extLst>
                    <a:ext uri="{A12FA001-AC4F-418D-AE19-62706E023703}">
                      <ahyp:hlinkClr val="tx"/>
                    </a:ext>
                  </a:extLst>
                </a:hlinkClick>
              </a:rPr>
              <a:t>LIRE LE JOURNAL</a:t>
            </a:r>
            <a:endParaRPr b="1">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9"/>
          <p:cNvSpPr/>
          <p:nvPr/>
        </p:nvSpPr>
        <p:spPr>
          <a:xfrm>
            <a:off x="1426625" y="263400"/>
            <a:ext cx="2149800" cy="1288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9"/>
          <p:cNvSpPr txBox="1"/>
          <p:nvPr/>
        </p:nvSpPr>
        <p:spPr>
          <a:xfrm>
            <a:off x="1617125" y="354875"/>
            <a:ext cx="1768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800">
                <a:solidFill>
                  <a:schemeClr val="dk1"/>
                </a:solidFill>
              </a:rPr>
              <a:t>CAFÉ CLOPE</a:t>
            </a:r>
            <a:endParaRPr b="1" sz="1800">
              <a:solidFill>
                <a:schemeClr val="dk1"/>
              </a:solidFill>
            </a:endParaRPr>
          </a:p>
        </p:txBody>
      </p:sp>
      <p:sp>
        <p:nvSpPr>
          <p:cNvPr id="109" name="Google Shape;109;p19"/>
          <p:cNvSpPr txBox="1"/>
          <p:nvPr/>
        </p:nvSpPr>
        <p:spPr>
          <a:xfrm>
            <a:off x="1617125" y="627950"/>
            <a:ext cx="2027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800">
                <a:solidFill>
                  <a:schemeClr val="accent1"/>
                </a:solidFill>
              </a:rPr>
              <a:t>50K STREAM SUR SPOTIFY</a:t>
            </a:r>
            <a:endParaRPr b="1" sz="1800">
              <a:solidFill>
                <a:schemeClr val="accent1"/>
              </a:solidFill>
            </a:endParaRPr>
          </a:p>
        </p:txBody>
      </p:sp>
      <p:sp>
        <p:nvSpPr>
          <p:cNvPr id="110" name="Google Shape;110;p19"/>
          <p:cNvSpPr/>
          <p:nvPr/>
        </p:nvSpPr>
        <p:spPr>
          <a:xfrm>
            <a:off x="3837800" y="263400"/>
            <a:ext cx="2405700" cy="105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9"/>
          <p:cNvSpPr txBox="1"/>
          <p:nvPr/>
        </p:nvSpPr>
        <p:spPr>
          <a:xfrm>
            <a:off x="4028300" y="431075"/>
            <a:ext cx="1768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800">
                <a:solidFill>
                  <a:schemeClr val="dk1"/>
                </a:solidFill>
              </a:rPr>
              <a:t>INSTAGRAM</a:t>
            </a:r>
            <a:endParaRPr b="1" sz="1800">
              <a:solidFill>
                <a:schemeClr val="dk1"/>
              </a:solidFill>
            </a:endParaRPr>
          </a:p>
        </p:txBody>
      </p:sp>
      <p:sp>
        <p:nvSpPr>
          <p:cNvPr id="112" name="Google Shape;112;p19"/>
          <p:cNvSpPr txBox="1"/>
          <p:nvPr/>
        </p:nvSpPr>
        <p:spPr>
          <a:xfrm>
            <a:off x="4028300" y="704150"/>
            <a:ext cx="2027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800">
                <a:solidFill>
                  <a:schemeClr val="lt1"/>
                </a:solidFill>
              </a:rPr>
              <a:t>8</a:t>
            </a:r>
            <a:r>
              <a:rPr b="1" lang="fr" sz="1800">
                <a:solidFill>
                  <a:schemeClr val="lt1"/>
                </a:solidFill>
              </a:rPr>
              <a:t>K FOLLOWERS</a:t>
            </a:r>
            <a:endParaRPr b="1" sz="1800">
              <a:solidFill>
                <a:schemeClr val="lt1"/>
              </a:solidFill>
            </a:endParaRPr>
          </a:p>
        </p:txBody>
      </p:sp>
      <p:sp>
        <p:nvSpPr>
          <p:cNvPr id="113" name="Google Shape;113;p19"/>
          <p:cNvSpPr/>
          <p:nvPr/>
        </p:nvSpPr>
        <p:spPr>
          <a:xfrm>
            <a:off x="3839150" y="1551900"/>
            <a:ext cx="2405700" cy="105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9"/>
          <p:cNvSpPr txBox="1"/>
          <p:nvPr/>
        </p:nvSpPr>
        <p:spPr>
          <a:xfrm>
            <a:off x="4029650" y="1719575"/>
            <a:ext cx="1768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800">
                <a:solidFill>
                  <a:schemeClr val="dk1"/>
                </a:solidFill>
              </a:rPr>
              <a:t>FACEBOOK</a:t>
            </a:r>
            <a:endParaRPr b="1" sz="1800">
              <a:solidFill>
                <a:schemeClr val="dk1"/>
              </a:solidFill>
            </a:endParaRPr>
          </a:p>
        </p:txBody>
      </p:sp>
      <p:sp>
        <p:nvSpPr>
          <p:cNvPr id="115" name="Google Shape;115;p19"/>
          <p:cNvSpPr txBox="1"/>
          <p:nvPr/>
        </p:nvSpPr>
        <p:spPr>
          <a:xfrm>
            <a:off x="4029650" y="1992650"/>
            <a:ext cx="2027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800">
                <a:solidFill>
                  <a:schemeClr val="lt1"/>
                </a:solidFill>
              </a:rPr>
              <a:t>3</a:t>
            </a:r>
            <a:r>
              <a:rPr b="1" lang="fr" sz="1800">
                <a:solidFill>
                  <a:schemeClr val="lt1"/>
                </a:solidFill>
              </a:rPr>
              <a:t>K FOLLOWERS</a:t>
            </a:r>
            <a:endParaRPr b="1" sz="1800">
              <a:solidFill>
                <a:schemeClr val="lt1"/>
              </a:solidFill>
            </a:endParaRPr>
          </a:p>
        </p:txBody>
      </p:sp>
      <p:sp>
        <p:nvSpPr>
          <p:cNvPr id="116" name="Google Shape;116;p19"/>
          <p:cNvSpPr/>
          <p:nvPr/>
        </p:nvSpPr>
        <p:spPr>
          <a:xfrm>
            <a:off x="6507575" y="263400"/>
            <a:ext cx="2405700" cy="105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9"/>
          <p:cNvSpPr txBox="1"/>
          <p:nvPr/>
        </p:nvSpPr>
        <p:spPr>
          <a:xfrm>
            <a:off x="6698075" y="431075"/>
            <a:ext cx="1768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800">
                <a:solidFill>
                  <a:schemeClr val="dk1"/>
                </a:solidFill>
              </a:rPr>
              <a:t>TIKTOK</a:t>
            </a:r>
            <a:endParaRPr b="1" sz="1800">
              <a:solidFill>
                <a:schemeClr val="dk1"/>
              </a:solidFill>
            </a:endParaRPr>
          </a:p>
        </p:txBody>
      </p:sp>
      <p:sp>
        <p:nvSpPr>
          <p:cNvPr id="118" name="Google Shape;118;p19"/>
          <p:cNvSpPr txBox="1"/>
          <p:nvPr/>
        </p:nvSpPr>
        <p:spPr>
          <a:xfrm>
            <a:off x="6698075" y="704150"/>
            <a:ext cx="2216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800">
                <a:solidFill>
                  <a:schemeClr val="lt1"/>
                </a:solidFill>
              </a:rPr>
              <a:t>1,5</a:t>
            </a:r>
            <a:r>
              <a:rPr b="1" lang="fr" sz="1800">
                <a:solidFill>
                  <a:schemeClr val="lt1"/>
                </a:solidFill>
              </a:rPr>
              <a:t>K FOLLOWERS</a:t>
            </a:r>
            <a:endParaRPr b="1" sz="1800">
              <a:solidFill>
                <a:schemeClr val="lt1"/>
              </a:solidFill>
            </a:endParaRPr>
          </a:p>
        </p:txBody>
      </p:sp>
      <p:sp>
        <p:nvSpPr>
          <p:cNvPr id="119" name="Google Shape;119;p19"/>
          <p:cNvSpPr/>
          <p:nvPr/>
        </p:nvSpPr>
        <p:spPr>
          <a:xfrm>
            <a:off x="6508925" y="1551900"/>
            <a:ext cx="2405700" cy="105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9"/>
          <p:cNvSpPr txBox="1"/>
          <p:nvPr/>
        </p:nvSpPr>
        <p:spPr>
          <a:xfrm>
            <a:off x="6699425" y="1719575"/>
            <a:ext cx="1768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800">
                <a:solidFill>
                  <a:schemeClr val="dk1"/>
                </a:solidFill>
              </a:rPr>
              <a:t>YOUTUBE</a:t>
            </a:r>
            <a:endParaRPr b="1" sz="1800">
              <a:solidFill>
                <a:schemeClr val="dk1"/>
              </a:solidFill>
            </a:endParaRPr>
          </a:p>
        </p:txBody>
      </p:sp>
      <p:sp>
        <p:nvSpPr>
          <p:cNvPr id="121" name="Google Shape;121;p19"/>
          <p:cNvSpPr txBox="1"/>
          <p:nvPr/>
        </p:nvSpPr>
        <p:spPr>
          <a:xfrm>
            <a:off x="6699425" y="1992650"/>
            <a:ext cx="214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800">
                <a:solidFill>
                  <a:schemeClr val="lt1"/>
                </a:solidFill>
              </a:rPr>
              <a:t>600 </a:t>
            </a:r>
            <a:r>
              <a:rPr b="1" lang="fr" sz="1800">
                <a:solidFill>
                  <a:schemeClr val="lt1"/>
                </a:solidFill>
              </a:rPr>
              <a:t>FOLLOWERS</a:t>
            </a:r>
            <a:endParaRPr b="1" sz="1800">
              <a:solidFill>
                <a:schemeClr val="lt1"/>
              </a:solidFill>
            </a:endParaRPr>
          </a:p>
        </p:txBody>
      </p:sp>
      <p:sp>
        <p:nvSpPr>
          <p:cNvPr id="122" name="Google Shape;122;p19"/>
          <p:cNvSpPr/>
          <p:nvPr/>
        </p:nvSpPr>
        <p:spPr>
          <a:xfrm>
            <a:off x="1426625" y="1719575"/>
            <a:ext cx="2149800" cy="1480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9"/>
          <p:cNvSpPr txBox="1"/>
          <p:nvPr/>
        </p:nvSpPr>
        <p:spPr>
          <a:xfrm>
            <a:off x="1617125" y="1811050"/>
            <a:ext cx="1768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800">
                <a:solidFill>
                  <a:schemeClr val="dk1"/>
                </a:solidFill>
              </a:rPr>
              <a:t>LES VÉGÉTAUX</a:t>
            </a:r>
            <a:endParaRPr b="1" sz="1800">
              <a:solidFill>
                <a:schemeClr val="dk1"/>
              </a:solidFill>
            </a:endParaRPr>
          </a:p>
        </p:txBody>
      </p:sp>
      <p:sp>
        <p:nvSpPr>
          <p:cNvPr id="124" name="Google Shape;124;p19"/>
          <p:cNvSpPr txBox="1"/>
          <p:nvPr/>
        </p:nvSpPr>
        <p:spPr>
          <a:xfrm>
            <a:off x="1617125" y="2397200"/>
            <a:ext cx="2027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800">
                <a:solidFill>
                  <a:schemeClr val="accent1"/>
                </a:solidFill>
              </a:rPr>
              <a:t>2</a:t>
            </a:r>
            <a:r>
              <a:rPr b="1" lang="fr" sz="1800">
                <a:solidFill>
                  <a:schemeClr val="accent1"/>
                </a:solidFill>
              </a:rPr>
              <a:t>0K STREAM SUR SPOTIFY</a:t>
            </a:r>
            <a:endParaRPr b="1" sz="1800">
              <a:solidFill>
                <a:schemeClr val="accent1"/>
              </a:solidFill>
            </a:endParaRPr>
          </a:p>
        </p:txBody>
      </p:sp>
      <p:sp>
        <p:nvSpPr>
          <p:cNvPr id="125" name="Google Shape;125;p19"/>
          <p:cNvSpPr/>
          <p:nvPr/>
        </p:nvSpPr>
        <p:spPr>
          <a:xfrm>
            <a:off x="1426625" y="3380050"/>
            <a:ext cx="2149800" cy="1480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9"/>
          <p:cNvSpPr txBox="1"/>
          <p:nvPr/>
        </p:nvSpPr>
        <p:spPr>
          <a:xfrm>
            <a:off x="1617125" y="3459525"/>
            <a:ext cx="1768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800">
                <a:solidFill>
                  <a:schemeClr val="dk1"/>
                </a:solidFill>
              </a:rPr>
              <a:t>LE TYPE AUX YEUX NOIRS</a:t>
            </a:r>
            <a:endParaRPr b="1" sz="1800">
              <a:solidFill>
                <a:schemeClr val="dk1"/>
              </a:solidFill>
            </a:endParaRPr>
          </a:p>
        </p:txBody>
      </p:sp>
      <p:sp>
        <p:nvSpPr>
          <p:cNvPr id="127" name="Google Shape;127;p19"/>
          <p:cNvSpPr txBox="1"/>
          <p:nvPr/>
        </p:nvSpPr>
        <p:spPr>
          <a:xfrm>
            <a:off x="1617125" y="4045675"/>
            <a:ext cx="2027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800">
                <a:solidFill>
                  <a:schemeClr val="accent1"/>
                </a:solidFill>
              </a:rPr>
              <a:t>20K STREAM SUR SPOTIFY</a:t>
            </a:r>
            <a:endParaRPr b="1" sz="1800">
              <a:solidFill>
                <a:schemeClr val="accent1"/>
              </a:solidFill>
            </a:endParaRPr>
          </a:p>
        </p:txBody>
      </p:sp>
      <p:sp>
        <p:nvSpPr>
          <p:cNvPr id="128" name="Google Shape;128;p19"/>
          <p:cNvSpPr/>
          <p:nvPr/>
        </p:nvSpPr>
        <p:spPr>
          <a:xfrm>
            <a:off x="3840500" y="2829700"/>
            <a:ext cx="5074200" cy="20310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7B7B7"/>
              </a:solidFill>
            </a:endParaRPr>
          </a:p>
        </p:txBody>
      </p:sp>
      <p:sp>
        <p:nvSpPr>
          <p:cNvPr id="129" name="Google Shape;129;p19"/>
          <p:cNvSpPr txBox="1"/>
          <p:nvPr/>
        </p:nvSpPr>
        <p:spPr>
          <a:xfrm>
            <a:off x="3963000" y="2918350"/>
            <a:ext cx="1768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800">
                <a:solidFill>
                  <a:schemeClr val="dk1"/>
                </a:solidFill>
              </a:rPr>
              <a:t>TOURNÉE</a:t>
            </a:r>
            <a:endParaRPr b="1" sz="1800">
              <a:solidFill>
                <a:schemeClr val="dk1"/>
              </a:solidFill>
            </a:endParaRPr>
          </a:p>
        </p:txBody>
      </p:sp>
      <p:sp>
        <p:nvSpPr>
          <p:cNvPr id="130" name="Google Shape;130;p19"/>
          <p:cNvSpPr txBox="1"/>
          <p:nvPr/>
        </p:nvSpPr>
        <p:spPr>
          <a:xfrm>
            <a:off x="3963000" y="3191425"/>
            <a:ext cx="4797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800">
                <a:solidFill>
                  <a:schemeClr val="accent1"/>
                </a:solidFill>
              </a:rPr>
              <a:t>70 CONCERTS </a:t>
            </a:r>
            <a:endParaRPr b="1" sz="1800">
              <a:solidFill>
                <a:schemeClr val="accent1"/>
              </a:solidFill>
            </a:endParaRPr>
          </a:p>
          <a:p>
            <a:pPr indent="0" lvl="0" marL="0" rtl="0" algn="l">
              <a:spcBef>
                <a:spcPts val="0"/>
              </a:spcBef>
              <a:spcAft>
                <a:spcPts val="0"/>
              </a:spcAft>
              <a:buNone/>
            </a:pPr>
            <a:r>
              <a:rPr b="1" lang="fr" sz="1800">
                <a:solidFill>
                  <a:schemeClr val="accent1"/>
                </a:solidFill>
              </a:rPr>
              <a:t>EN 2024</a:t>
            </a:r>
            <a:endParaRPr b="1" sz="1800">
              <a:solidFill>
                <a:schemeClr val="accent1"/>
              </a:solidFill>
            </a:endParaRPr>
          </a:p>
        </p:txBody>
      </p:sp>
      <p:sp>
        <p:nvSpPr>
          <p:cNvPr id="131" name="Google Shape;131;p19"/>
          <p:cNvSpPr txBox="1"/>
          <p:nvPr/>
        </p:nvSpPr>
        <p:spPr>
          <a:xfrm rot="-5400000">
            <a:off x="-2566450" y="1052875"/>
            <a:ext cx="654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4800">
                <a:solidFill>
                  <a:schemeClr val="lt1"/>
                </a:solidFill>
              </a:rPr>
              <a:t>LES CHIFFRES</a:t>
            </a:r>
            <a:endParaRPr b="1" sz="48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0"/>
          <p:cNvSpPr/>
          <p:nvPr/>
        </p:nvSpPr>
        <p:spPr>
          <a:xfrm>
            <a:off x="-22400" y="-22400"/>
            <a:ext cx="9166500" cy="51660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0"/>
          <p:cNvSpPr/>
          <p:nvPr/>
        </p:nvSpPr>
        <p:spPr>
          <a:xfrm>
            <a:off x="1858925" y="2173850"/>
            <a:ext cx="5283300" cy="400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chemeClr val="dk1"/>
                </a:solidFill>
                <a:latin typeface="Montserrat"/>
                <a:ea typeface="Montserrat"/>
                <a:cs typeface="Montserrat"/>
                <a:sym typeface="Montserrat"/>
              </a:rPr>
              <a:t>Musique / booking : bonnenuitmusique@gmail.com</a:t>
            </a:r>
            <a:endParaRPr/>
          </a:p>
        </p:txBody>
      </p:sp>
      <p:sp>
        <p:nvSpPr>
          <p:cNvPr id="138" name="Google Shape;138;p20"/>
          <p:cNvSpPr/>
          <p:nvPr/>
        </p:nvSpPr>
        <p:spPr>
          <a:xfrm>
            <a:off x="2792075" y="2714425"/>
            <a:ext cx="3531900" cy="400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chemeClr val="dk1"/>
                </a:solidFill>
                <a:uFill>
                  <a:noFill/>
                </a:uFill>
                <a:latin typeface="Montserrat"/>
                <a:ea typeface="Montserrat"/>
                <a:cs typeface="Montserrat"/>
                <a:sym typeface="Montserrat"/>
                <a:hlinkClick r:id="rId3">
                  <a:extLst>
                    <a:ext uri="{A12FA001-AC4F-418D-AE19-62706E023703}">
                      <ahyp:hlinkClr val="tx"/>
                    </a:ext>
                  </a:extLst>
                </a:hlinkClick>
              </a:rPr>
              <a:t>INSTAGRAM</a:t>
            </a:r>
            <a:endParaRPr>
              <a:solidFill>
                <a:schemeClr val="dk1"/>
              </a:solidFill>
            </a:endParaRPr>
          </a:p>
        </p:txBody>
      </p:sp>
      <p:sp>
        <p:nvSpPr>
          <p:cNvPr id="139" name="Google Shape;139;p20"/>
          <p:cNvSpPr/>
          <p:nvPr/>
        </p:nvSpPr>
        <p:spPr>
          <a:xfrm>
            <a:off x="2682750" y="3255000"/>
            <a:ext cx="3778500" cy="4002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
                <a:solidFill>
                  <a:schemeClr val="dk1"/>
                </a:solidFill>
                <a:latin typeface="Montserrat"/>
                <a:ea typeface="Montserrat"/>
                <a:cs typeface="Montserrat"/>
                <a:sym typeface="Montserrat"/>
              </a:rPr>
              <a:t>Image </a:t>
            </a:r>
            <a:r>
              <a:rPr b="1" lang="fr">
                <a:solidFill>
                  <a:schemeClr val="dk1"/>
                </a:solidFill>
                <a:latin typeface="Montserrat"/>
                <a:ea typeface="Montserrat"/>
                <a:cs typeface="Montserrat"/>
                <a:sym typeface="Montserrat"/>
              </a:rPr>
              <a:t>: kraemer.emma17@gmail.com</a:t>
            </a:r>
            <a:endParaRPr/>
          </a:p>
        </p:txBody>
      </p:sp>
      <p:pic>
        <p:nvPicPr>
          <p:cNvPr id="140" name="Google Shape;140;p20"/>
          <p:cNvPicPr preferRelativeResize="0"/>
          <p:nvPr/>
        </p:nvPicPr>
        <p:blipFill>
          <a:blip r:embed="rId4">
            <a:alphaModFix/>
          </a:blip>
          <a:stretch>
            <a:fillRect/>
          </a:stretch>
        </p:blipFill>
        <p:spPr>
          <a:xfrm>
            <a:off x="2429500" y="960474"/>
            <a:ext cx="4257048" cy="643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